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66" r:id="rId2"/>
    <p:sldId id="259" r:id="rId3"/>
    <p:sldId id="4977" r:id="rId4"/>
    <p:sldId id="367" r:id="rId5"/>
    <p:sldId id="340" r:id="rId6"/>
    <p:sldId id="278" r:id="rId7"/>
    <p:sldId id="279" r:id="rId8"/>
    <p:sldId id="369" r:id="rId9"/>
    <p:sldId id="370" r:id="rId10"/>
    <p:sldId id="368" r:id="rId11"/>
    <p:sldId id="380" r:id="rId12"/>
    <p:sldId id="376" r:id="rId13"/>
    <p:sldId id="377" r:id="rId14"/>
    <p:sldId id="341" r:id="rId15"/>
    <p:sldId id="283" r:id="rId16"/>
    <p:sldId id="284" r:id="rId17"/>
    <p:sldId id="371" r:id="rId18"/>
    <p:sldId id="342" r:id="rId19"/>
    <p:sldId id="314" r:id="rId20"/>
    <p:sldId id="315" r:id="rId21"/>
    <p:sldId id="316" r:id="rId22"/>
    <p:sldId id="372" r:id="rId23"/>
    <p:sldId id="4979" r:id="rId24"/>
    <p:sldId id="4978" r:id="rId25"/>
    <p:sldId id="4980" r:id="rId26"/>
    <p:sldId id="374" r:id="rId27"/>
    <p:sldId id="373" r:id="rId28"/>
    <p:sldId id="375" r:id="rId29"/>
    <p:sldId id="343" r:id="rId30"/>
    <p:sldId id="325" r:id="rId31"/>
    <p:sldId id="326" r:id="rId32"/>
    <p:sldId id="379" r:id="rId33"/>
    <p:sldId id="378" r:id="rId34"/>
    <p:sldId id="344" r:id="rId35"/>
    <p:sldId id="332" r:id="rId36"/>
    <p:sldId id="333" r:id="rId37"/>
    <p:sldId id="345" r:id="rId38"/>
    <p:sldId id="257" r:id="rId39"/>
    <p:sldId id="364" r:id="rId40"/>
    <p:sldId id="258" r:id="rId41"/>
    <p:sldId id="260" r:id="rId42"/>
    <p:sldId id="366" r:id="rId43"/>
    <p:sldId id="362" r:id="rId44"/>
    <p:sldId id="4963" r:id="rId45"/>
    <p:sldId id="360" r:id="rId46"/>
    <p:sldId id="359" r:id="rId47"/>
    <p:sldId id="346" r:id="rId48"/>
    <p:sldId id="347" r:id="rId49"/>
    <p:sldId id="352" r:id="rId50"/>
    <p:sldId id="361" r:id="rId51"/>
    <p:sldId id="365" r:id="rId52"/>
    <p:sldId id="351" r:id="rId53"/>
    <p:sldId id="348" r:id="rId54"/>
    <p:sldId id="349" r:id="rId55"/>
    <p:sldId id="355" r:id="rId56"/>
    <p:sldId id="354" r:id="rId57"/>
    <p:sldId id="356" r:id="rId58"/>
    <p:sldId id="4965" r:id="rId59"/>
    <p:sldId id="4968" r:id="rId60"/>
    <p:sldId id="4973" r:id="rId61"/>
    <p:sldId id="4974" r:id="rId62"/>
    <p:sldId id="4975" r:id="rId63"/>
    <p:sldId id="4976" r:id="rId64"/>
    <p:sldId id="4969" r:id="rId65"/>
    <p:sldId id="4970" r:id="rId66"/>
    <p:sldId id="363" r:id="rId67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643E7C-9325-414C-AE55-01DD9E856857}">
          <p14:sldIdLst>
            <p14:sldId id="266"/>
            <p14:sldId id="259"/>
            <p14:sldId id="4977"/>
            <p14:sldId id="367"/>
            <p14:sldId id="340"/>
            <p14:sldId id="278"/>
            <p14:sldId id="279"/>
            <p14:sldId id="369"/>
            <p14:sldId id="370"/>
            <p14:sldId id="368"/>
            <p14:sldId id="380"/>
            <p14:sldId id="376"/>
            <p14:sldId id="377"/>
            <p14:sldId id="341"/>
            <p14:sldId id="283"/>
            <p14:sldId id="284"/>
            <p14:sldId id="371"/>
            <p14:sldId id="342"/>
            <p14:sldId id="314"/>
            <p14:sldId id="315"/>
            <p14:sldId id="316"/>
            <p14:sldId id="372"/>
            <p14:sldId id="4979"/>
            <p14:sldId id="4978"/>
            <p14:sldId id="4980"/>
            <p14:sldId id="374"/>
            <p14:sldId id="373"/>
            <p14:sldId id="375"/>
            <p14:sldId id="343"/>
            <p14:sldId id="325"/>
            <p14:sldId id="326"/>
            <p14:sldId id="379"/>
            <p14:sldId id="378"/>
            <p14:sldId id="344"/>
            <p14:sldId id="332"/>
            <p14:sldId id="333"/>
            <p14:sldId id="345"/>
          </p14:sldIdLst>
        </p14:section>
        <p14:section name="01-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4963"/>
          </p14:sldIdLst>
        </p14:section>
        <p14:section name="02-Content" id="{94E4BC8D-4C6B-497C-AF0B-DB8F23016922}">
          <p14:sldIdLst/>
        </p14:section>
        <p14:section name="Ending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58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6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4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0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1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5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1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4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0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2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01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9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7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4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9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im@azuredepot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imw.info/az202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Manage Azure Subscriptions and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162698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pic>
        <p:nvPicPr>
          <p:cNvPr id="2050" name="Picture 2" descr="Private endpoint overview">
            <a:extLst>
              <a:ext uri="{FF2B5EF4-FFF2-40B4-BE49-F238E27FC236}">
                <a16:creationId xmlns:a16="http://schemas.microsoft.com/office/drawing/2014/main" id="{437B4969-7F36-40E8-BB9E-F724FA1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6" y="560553"/>
            <a:ext cx="6229867" cy="4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8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storage account from Storage Explorer</a:t>
            </a:r>
          </a:p>
          <a:p>
            <a:pPr lvl="1"/>
            <a:r>
              <a:rPr lang="en-US" dirty="0"/>
              <a:t>Upload/download files</a:t>
            </a:r>
          </a:p>
          <a:p>
            <a:pPr lvl="1"/>
            <a:r>
              <a:rPr lang="en-US" dirty="0"/>
              <a:t>Create and used a shared access signature</a:t>
            </a:r>
          </a:p>
          <a:p>
            <a:r>
              <a:rPr lang="en-US" dirty="0"/>
              <a:t>Connect Azure Cloud Shell</a:t>
            </a:r>
          </a:p>
          <a:p>
            <a:pPr lvl="1"/>
            <a:r>
              <a:rPr lang="en-US" dirty="0"/>
              <a:t>Create cloud shell</a:t>
            </a:r>
          </a:p>
          <a:p>
            <a:pPr lvl="1"/>
            <a:r>
              <a:rPr lang="en-US" dirty="0"/>
              <a:t>View file share in shell and in Azure portal</a:t>
            </a:r>
          </a:p>
          <a:p>
            <a:r>
              <a:rPr lang="en-US" dirty="0"/>
              <a:t>Configure VM backup</a:t>
            </a:r>
          </a:p>
          <a:p>
            <a:pPr lvl="1"/>
            <a:r>
              <a:rPr lang="en-US" dirty="0"/>
              <a:t>Create Recovery Services vault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Deploy and Manage Virtual Machines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01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a VM for Windows and Linux</a:t>
            </a:r>
          </a:p>
          <a:p>
            <a:r>
              <a:rPr lang="en-US" dirty="0"/>
              <a:t>Automate VM deployment</a:t>
            </a:r>
          </a:p>
          <a:p>
            <a:r>
              <a:rPr lang="en-US" dirty="0"/>
              <a:t>Manage Azure VM configuration</a:t>
            </a:r>
          </a:p>
          <a:p>
            <a:r>
              <a:rPr lang="en-US" dirty="0"/>
              <a:t>Manage Azure VM backups</a:t>
            </a:r>
          </a:p>
        </p:txBody>
      </p:sp>
    </p:spTree>
    <p:extLst>
      <p:ext uri="{BB962C8B-B14F-4D97-AF65-F5344CB8AC3E}">
        <p14:creationId xmlns:p14="http://schemas.microsoft.com/office/powerpoint/2010/main" val="52354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3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Linux VM with SSH authentication via Azure portal</a:t>
            </a:r>
          </a:p>
          <a:p>
            <a:pPr lvl="1"/>
            <a:r>
              <a:rPr lang="en-US" dirty="0"/>
              <a:t>Place on one VNet</a:t>
            </a:r>
          </a:p>
          <a:p>
            <a:r>
              <a:rPr lang="en-US" dirty="0"/>
              <a:t>Create a Windows VM from an ARM template</a:t>
            </a:r>
          </a:p>
          <a:p>
            <a:pPr lvl="1"/>
            <a:r>
              <a:rPr lang="en-US" dirty="0"/>
              <a:t>Place on a second VNet</a:t>
            </a:r>
          </a:p>
          <a:p>
            <a:r>
              <a:rPr lang="en-US" dirty="0"/>
              <a:t>Practice restores from previously backed-up VM</a:t>
            </a:r>
          </a:p>
          <a:p>
            <a:pPr lvl="1"/>
            <a:r>
              <a:rPr lang="en-US" dirty="0"/>
              <a:t>Full restore</a:t>
            </a:r>
          </a:p>
          <a:p>
            <a:pPr lvl="1"/>
            <a:r>
              <a:rPr lang="en-US" dirty="0"/>
              <a:t>File Recovery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Configure and Manage Virtual Networks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7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subscriptions</a:t>
            </a:r>
          </a:p>
          <a:p>
            <a:r>
              <a:rPr lang="en-US" dirty="0"/>
              <a:t>Analyze resource utilization and consumption</a:t>
            </a:r>
          </a:p>
          <a:p>
            <a:r>
              <a:rPr lang="en-US" dirty="0"/>
              <a:t>Manage resource groups</a:t>
            </a:r>
          </a:p>
          <a:p>
            <a:r>
              <a:rPr lang="en-US" dirty="0"/>
              <a:t>Manage Role Based Access Control (RBAC)</a:t>
            </a:r>
          </a:p>
        </p:txBody>
      </p:sp>
    </p:spTree>
    <p:extLst>
      <p:ext uri="{BB962C8B-B14F-4D97-AF65-F5344CB8AC3E}">
        <p14:creationId xmlns:p14="http://schemas.microsoft.com/office/powerpoint/2010/main" val="334481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connectivity between virtual networks</a:t>
            </a:r>
          </a:p>
          <a:p>
            <a:r>
              <a:rPr lang="en-US" dirty="0"/>
              <a:t>Implement and manage virtual networking</a:t>
            </a:r>
          </a:p>
          <a:p>
            <a:r>
              <a:rPr lang="en-US" dirty="0"/>
              <a:t>Configure name resolution</a:t>
            </a:r>
          </a:p>
          <a:p>
            <a:r>
              <a:rPr lang="en-US" dirty="0"/>
              <a:t>Create and configure a Network Security Group (NSG)</a:t>
            </a:r>
          </a:p>
        </p:txBody>
      </p:sp>
    </p:spTree>
    <p:extLst>
      <p:ext uri="{BB962C8B-B14F-4D97-AF65-F5344CB8AC3E}">
        <p14:creationId xmlns:p14="http://schemas.microsoft.com/office/powerpoint/2010/main" val="224020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Learning Objectives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Azure load balancer</a:t>
            </a:r>
          </a:p>
          <a:p>
            <a:r>
              <a:rPr lang="en-US" dirty="0"/>
              <a:t>Monitor and troubleshoot virtual networking</a:t>
            </a:r>
          </a:p>
          <a:p>
            <a:r>
              <a:rPr lang="en-US" dirty="0"/>
              <a:t>Integrate on-premises network with 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40152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Door / CDN</a:t>
            </a:r>
          </a:p>
        </p:txBody>
      </p:sp>
      <p:pic>
        <p:nvPicPr>
          <p:cNvPr id="2" name="Picture 2" descr="Reference architecture for a web application with high availability">
            <a:extLst>
              <a:ext uri="{FF2B5EF4-FFF2-40B4-BE49-F238E27FC236}">
                <a16:creationId xmlns:a16="http://schemas.microsoft.com/office/drawing/2014/main" id="{F262C8B3-208D-40C9-9B7E-2B203888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5" y="647180"/>
            <a:ext cx="7721449" cy="40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5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D3CE10-0F62-409A-A4A6-74CC2AF542AC}"/>
              </a:ext>
            </a:extLst>
          </p:cNvPr>
          <p:cNvGrpSpPr/>
          <p:nvPr/>
        </p:nvGrpSpPr>
        <p:grpSpPr>
          <a:xfrm>
            <a:off x="797910" y="581608"/>
            <a:ext cx="7786797" cy="4118980"/>
            <a:chOff x="797910" y="581608"/>
            <a:chExt cx="7786797" cy="4118980"/>
          </a:xfrm>
        </p:grpSpPr>
        <p:pic>
          <p:nvPicPr>
            <p:cNvPr id="2050" name="Picture 2" descr="Multiple Virtual network resolutions">
              <a:extLst>
                <a:ext uri="{FF2B5EF4-FFF2-40B4-BE49-F238E27FC236}">
                  <a16:creationId xmlns:a16="http://schemas.microsoft.com/office/drawing/2014/main" id="{BD9A95A5-E2E8-4109-95F0-D45C2A84F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10" y="620738"/>
              <a:ext cx="7548179" cy="407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0782D4-5DDC-425D-8E8E-BC0D591C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707" y="581608"/>
              <a:ext cx="2000000" cy="247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3308B-A7DB-40E8-8085-B41A01127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707" y="581608"/>
              <a:ext cx="2000000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6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81174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B5E6F-9D38-4F09-9C43-2B3D49FB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701747"/>
            <a:ext cx="7168503" cy="41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custom DNS server address</a:t>
            </a:r>
          </a:p>
          <a:p>
            <a:r>
              <a:rPr lang="en-US" dirty="0"/>
              <a:t>Create a VNet peering between the two </a:t>
            </a:r>
            <a:r>
              <a:rPr lang="en-US" dirty="0" err="1"/>
              <a:t>Vnets</a:t>
            </a:r>
            <a:endParaRPr lang="en-US" dirty="0"/>
          </a:p>
          <a:p>
            <a:r>
              <a:rPr lang="en-US" dirty="0"/>
              <a:t>Use Network Watcher to test connectivity</a:t>
            </a:r>
          </a:p>
          <a:p>
            <a:pPr lvl="1"/>
            <a:r>
              <a:rPr lang="en-US" dirty="0"/>
              <a:t>Pay particular attention to NSGs</a:t>
            </a:r>
          </a:p>
          <a:p>
            <a:r>
              <a:rPr lang="en-US" dirty="0"/>
              <a:t>Walk through S2S VPN configuration at a high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58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Manage Identities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Azure Active Directory</a:t>
            </a:r>
          </a:p>
          <a:p>
            <a:r>
              <a:rPr lang="en-US" dirty="0"/>
              <a:t>Manage Azure AD objects (users, groups, devices)</a:t>
            </a:r>
          </a:p>
          <a:p>
            <a:r>
              <a:rPr lang="en-US" dirty="0"/>
              <a:t>Implement and manage hybrid identities</a:t>
            </a:r>
          </a:p>
          <a:p>
            <a:r>
              <a:rPr lang="en-US" dirty="0"/>
              <a:t>Implement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45032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7174" name="Picture 6" descr="What is Azure AD Connect">
            <a:extLst>
              <a:ext uri="{FF2B5EF4-FFF2-40B4-BE49-F238E27FC236}">
                <a16:creationId xmlns:a16="http://schemas.microsoft.com/office/drawing/2014/main" id="{541A5E3B-5A9D-48CB-9154-FCD4EE5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40" y="560553"/>
            <a:ext cx="6173920" cy="44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72A851-4EFF-4E50-9965-9F4564FC6C0E}"/>
              </a:ext>
            </a:extLst>
          </p:cNvPr>
          <p:cNvSpPr/>
          <p:nvPr/>
        </p:nvSpPr>
        <p:spPr>
          <a:xfrm>
            <a:off x="3496236" y="4141695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C67C-2E73-461F-8C00-8C7510E0C83F}"/>
              </a:ext>
            </a:extLst>
          </p:cNvPr>
          <p:cNvSpPr/>
          <p:nvPr/>
        </p:nvSpPr>
        <p:spPr>
          <a:xfrm>
            <a:off x="3496235" y="968189"/>
            <a:ext cx="2323651" cy="763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hlinkClick r:id="rId4"/>
              </a:rPr>
              <a:t>tim@azuredepot.com</a:t>
            </a:r>
            <a:endParaRPr lang="en-US" sz="1400" dirty="0"/>
          </a:p>
          <a:p>
            <a:pPr algn="ctr"/>
            <a:r>
              <a:rPr lang="en-US" sz="1400" dirty="0"/>
              <a:t>P@ssword1</a:t>
            </a:r>
          </a:p>
        </p:txBody>
      </p:sp>
    </p:spTree>
    <p:extLst>
      <p:ext uri="{BB962C8B-B14F-4D97-AF65-F5344CB8AC3E}">
        <p14:creationId xmlns:p14="http://schemas.microsoft.com/office/powerpoint/2010/main" val="2851286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87BF2-EA3E-44E8-B942-6110A62B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9D862-0B46-4FEC-AB02-6CDC9369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719607"/>
            <a:ext cx="8601037" cy="4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MFA Users group</a:t>
            </a:r>
          </a:p>
          <a:p>
            <a:r>
              <a:rPr lang="en-US" dirty="0"/>
              <a:t>Create MFA conditional access policy</a:t>
            </a:r>
          </a:p>
          <a:p>
            <a:pPr lvl="1"/>
            <a:r>
              <a:rPr lang="en-US" dirty="0"/>
              <a:t>Based on Azure AD group membership</a:t>
            </a:r>
          </a:p>
          <a:p>
            <a:r>
              <a:rPr lang="en-US" dirty="0"/>
              <a:t> Create an Azure AD user</a:t>
            </a:r>
          </a:p>
          <a:p>
            <a:pPr lvl="1"/>
            <a:r>
              <a:rPr lang="en-US" dirty="0"/>
              <a:t>Grant RBAC at resource group level</a:t>
            </a:r>
          </a:p>
          <a:p>
            <a:r>
              <a:rPr lang="en-US" dirty="0"/>
              <a:t>Test access</a:t>
            </a:r>
          </a:p>
          <a:p>
            <a:pPr lvl="1"/>
            <a:r>
              <a:rPr lang="en-US" dirty="0"/>
              <a:t>MFA registration</a:t>
            </a:r>
          </a:p>
          <a:p>
            <a:pPr lvl="1"/>
            <a:r>
              <a:rPr lang="en-US" dirty="0"/>
              <a:t>Resource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AZ-103 Study Strategy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2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the concepts</a:t>
            </a:r>
          </a:p>
          <a:p>
            <a:r>
              <a:rPr lang="en-US" dirty="0"/>
              <a:t>Master the hands-on skills</a:t>
            </a:r>
          </a:p>
          <a:p>
            <a:r>
              <a:rPr lang="en-US" dirty="0"/>
              <a:t>Master test-taking skills</a:t>
            </a:r>
          </a:p>
          <a:p>
            <a:r>
              <a:rPr lang="en-US" dirty="0"/>
              <a:t>Know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1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 relevant websites:</a:t>
            </a:r>
          </a:p>
          <a:p>
            <a:pPr lvl="1"/>
            <a:r>
              <a:rPr lang="en-US" dirty="0"/>
              <a:t>Exam page(s) with registration workflow</a:t>
            </a:r>
          </a:p>
          <a:p>
            <a:pPr lvl="1"/>
            <a:r>
              <a:rPr lang="en-US" dirty="0" err="1"/>
              <a:t>Mindhub</a:t>
            </a:r>
            <a:r>
              <a:rPr lang="en-US" dirty="0"/>
              <a:t> offers</a:t>
            </a:r>
          </a:p>
          <a:p>
            <a:pPr lvl="1"/>
            <a:r>
              <a:rPr lang="en-US" dirty="0"/>
              <a:t>MeasureUp.com</a:t>
            </a:r>
          </a:p>
          <a:p>
            <a:r>
              <a:rPr lang="en-US" dirty="0"/>
              <a:t>Work through practice items</a:t>
            </a:r>
          </a:p>
          <a:p>
            <a:r>
              <a:rPr lang="en-US" dirty="0"/>
              <a:t>Show MCP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73" y="1530463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Az Admin 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45" y="1202384"/>
            <a:ext cx="3563054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01726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2020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https://timw.info/az2020</a:t>
            </a:r>
            <a:endParaRPr lang="en-US" dirty="0"/>
          </a:p>
          <a:p>
            <a:r>
              <a:rPr lang="en-US" dirty="0"/>
              <a:t>Azure certifications reviewed every 1 year</a:t>
            </a:r>
          </a:p>
          <a:p>
            <a:r>
              <a:rPr lang="en-US" dirty="0"/>
              <a:t>AZ-104 is in GA (public release) status</a:t>
            </a:r>
          </a:p>
          <a:p>
            <a:r>
              <a:rPr lang="en-US" dirty="0"/>
              <a:t>AZ-103 retired August 31,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853353"/>
            <a:ext cx="1469855" cy="1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user Contributor at the subscription scope</a:t>
            </a:r>
          </a:p>
          <a:p>
            <a:r>
              <a:rPr lang="en-US" dirty="0"/>
              <a:t>Log into Azure portal as the new Contributor</a:t>
            </a:r>
          </a:p>
          <a:p>
            <a:r>
              <a:rPr lang="en-US" dirty="0"/>
              <a:t>Create a deployment: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Storage account</a:t>
            </a:r>
          </a:p>
          <a:p>
            <a:r>
              <a:rPr lang="en-US" dirty="0"/>
              <a:t>Grant another user read access to the resource group</a:t>
            </a:r>
          </a:p>
          <a:p>
            <a:pPr lvl="1"/>
            <a:r>
              <a:rPr lang="en-US" dirty="0"/>
              <a:t>Verify by attempting to delete the storage account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56869-BEBB-4417-858C-4EF10290EDC8}"/>
              </a:ext>
            </a:extLst>
          </p:cNvPr>
          <p:cNvSpPr/>
          <p:nvPr/>
        </p:nvSpPr>
        <p:spPr>
          <a:xfrm>
            <a:off x="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A8B8F-1835-4A23-B216-D0F8239C7E4D}"/>
              </a:ext>
            </a:extLst>
          </p:cNvPr>
          <p:cNvSpPr/>
          <p:nvPr/>
        </p:nvSpPr>
        <p:spPr>
          <a:xfrm>
            <a:off x="7995850" y="814771"/>
            <a:ext cx="1138620" cy="35470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3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Implement and Manage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96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configure storage accounts</a:t>
            </a:r>
          </a:p>
          <a:p>
            <a:r>
              <a:rPr lang="en-US" dirty="0"/>
              <a:t>Import and export data to Azure</a:t>
            </a:r>
          </a:p>
          <a:p>
            <a:r>
              <a:rPr lang="en-US" dirty="0"/>
              <a:t>Configure Azure Files</a:t>
            </a:r>
          </a:p>
          <a:p>
            <a:r>
              <a:rPr lang="en-US" dirty="0"/>
              <a:t>Implement Azure backup</a:t>
            </a:r>
          </a:p>
        </p:txBody>
      </p:sp>
    </p:spTree>
    <p:extLst>
      <p:ext uri="{BB962C8B-B14F-4D97-AF65-F5344CB8AC3E}">
        <p14:creationId xmlns:p14="http://schemas.microsoft.com/office/powerpoint/2010/main" val="1443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952</TotalTime>
  <Words>949</Words>
  <Application>Microsoft Office PowerPoint</Application>
  <PresentationFormat>On-screen Show (16:9)</PresentationFormat>
  <Paragraphs>267</Paragraphs>
  <Slides>66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Courier New</vt:lpstr>
      <vt:lpstr>Gotham Medium</vt:lpstr>
      <vt:lpstr>Times New Roman</vt:lpstr>
      <vt:lpstr>Standard_LiveLessons_2017</vt:lpstr>
      <vt:lpstr>Module 1: Manage Azure Subscriptions and Resources </vt:lpstr>
      <vt:lpstr>Module 1 Learning Objectives</vt:lpstr>
      <vt:lpstr>Azure Subscriptions</vt:lpstr>
      <vt:lpstr>Azure Management Scopes</vt:lpstr>
      <vt:lpstr>Module 1 Demo</vt:lpstr>
      <vt:lpstr>Module 2: Implement and Manage Storage </vt:lpstr>
      <vt:lpstr>Module 2 Learning Objectives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Private Link</vt:lpstr>
      <vt:lpstr>Module 2 Demo</vt:lpstr>
      <vt:lpstr>Module 3: Deploy and Manage Virtual Machines </vt:lpstr>
      <vt:lpstr>Module 3 Learning Objectives</vt:lpstr>
      <vt:lpstr>Virtual Machines</vt:lpstr>
      <vt:lpstr>Module 3 Demo</vt:lpstr>
      <vt:lpstr>Module 4: Configure and Manage Virtual Networks </vt:lpstr>
      <vt:lpstr>Module 4 Learning Objectives</vt:lpstr>
      <vt:lpstr>Module 4 Learning Objectives (Cont’d)</vt:lpstr>
      <vt:lpstr>Virtual Networks</vt:lpstr>
      <vt:lpstr>Front Door / CDN</vt:lpstr>
      <vt:lpstr>Azure DNS</vt:lpstr>
      <vt:lpstr>Application Gateway</vt:lpstr>
      <vt:lpstr>VNet Peering</vt:lpstr>
      <vt:lpstr>Hybrid Cloud with Hub/Spoke</vt:lpstr>
      <vt:lpstr>Network Virtual Appliance</vt:lpstr>
      <vt:lpstr>Module 4 Demo</vt:lpstr>
      <vt:lpstr>Module 5: Manage Identities </vt:lpstr>
      <vt:lpstr>Module 5 Learning Objectives</vt:lpstr>
      <vt:lpstr>Hybrid Identity</vt:lpstr>
      <vt:lpstr>Azure AD Domain Services</vt:lpstr>
      <vt:lpstr>Module 5 Demo</vt:lpstr>
      <vt:lpstr>Module 6: Exam AZ-103 Study Strategy  </vt:lpstr>
      <vt:lpstr>Module 6 Learning Objectives</vt:lpstr>
      <vt:lpstr>Module 6 Demo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Azure Administrator 2020 Changes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128</cp:revision>
  <cp:lastPrinted>2020-03-03T17:03:58Z</cp:lastPrinted>
  <dcterms:created xsi:type="dcterms:W3CDTF">2015-09-28T19:52:00Z</dcterms:created>
  <dcterms:modified xsi:type="dcterms:W3CDTF">2020-09-09T20:52:05Z</dcterms:modified>
</cp:coreProperties>
</file>